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6" r:id="rId20"/>
    <p:sldId id="275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C3C"/>
    <a:srgbClr val="203346"/>
    <a:srgbClr val="D50B52"/>
    <a:srgbClr val="00A099"/>
    <a:srgbClr val="6B2480"/>
    <a:srgbClr val="0056A1"/>
    <a:srgbClr val="FBC300"/>
    <a:srgbClr val="0D7477"/>
    <a:srgbClr val="D30047"/>
    <a:srgbClr val="76A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2B03C-6636-4839-9D13-FF5EB314A474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2D684-862D-4367-ABCA-EE4FC2D642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614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9E2F9907-81FA-7324-7FF6-966A48E165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5610" y="-2668390"/>
            <a:ext cx="6860778" cy="1219200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E70B0B4-151B-D061-2959-8FF9483A5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CCD20E5-8C47-F845-6354-73A280DBF5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EEB455-A2F8-DB99-B155-208AF95F1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45D29B-AFEF-3B3D-A156-81008B395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0C91F2-3EF4-581E-F64C-9880444E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64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AB06E5-F71B-7643-9826-B887E31D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9697C5-57CB-41BD-BA7F-A99FC4F58C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B8A775-0C5B-853E-6D3A-AD4FAE050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EC16DC-DC17-29F7-0DC4-BB36B6E9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4E1E1F-B833-38D2-3BA3-061681233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77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E9AEE33-109F-6E49-A247-91270ED95A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4135805-4B70-B474-A343-F658AD725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EB9208A-DDD8-492B-01FB-FE0F16176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A242BB7-EF63-F85D-4413-95621DAC7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990D28-E2C7-5E69-8DC0-F40A4B88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7525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616771A7-22F5-9F56-9205-F096314392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5610" y="-2668390"/>
            <a:ext cx="6860778" cy="1219200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53B4D41-1D72-ACB1-E95E-5DC53CA14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F93EFF-FA16-1696-0742-39E9A9E4A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ECE61A-A895-164A-73F8-AA3C57EEB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F54A60-88F6-B43B-6828-6B16ACDB1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FE4F24-9156-02DD-B30F-24346A0B6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290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36D7C9-A6CF-30B8-E1B8-3A53B4867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50B478F-7CE5-C435-E58F-5A50DDBE8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7CFE9B4-D52A-8926-309E-865280235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15424-270D-3AA3-E38B-99765E9BB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377696-BA23-B1D0-53DF-4F8B3E640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47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7FE0F5-6122-A848-00A0-42E6336AB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4B51A5-4AB8-5C34-33C9-1CCB00DCE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7BCE58F-1BF1-F95E-5591-E74EB8F52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48A1F36-6CBC-3F2E-26F5-6D99AE32A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8FFA10-B560-D1A3-15AB-469092192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F10305E-3384-951C-7B79-3B11EE48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052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D7EDE2-5B36-6EB8-7356-DEB600FE3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1AF6530-167F-1BED-EA47-89702A821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E8DD835-CFCB-2048-3F86-F448C5959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B0B68FD-3F05-DE07-21ED-4BA9DA109B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E8D6D0C-7548-619B-0C50-824664B364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999EEA0-C9D1-D2FE-5B16-B62B02E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769BDEA-6849-D5FA-A154-92787DF4C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F7F0D6E-0575-1E15-D8B3-ABF2A1D66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86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71138F-CBE4-F43B-F8B6-3CDAFC47B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CFE6535-6465-2CF0-1496-2B945E481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7498E9E-D2EC-8E57-308C-C262DC7DD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DC76A14-4D36-E4B8-691E-D4E7C7F0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3387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8CE8DC4-7751-C498-7668-A144008DC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9F5BBB0-76B5-4EA7-AF0C-9237E5F8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290D26F-B876-4914-7915-36393054C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173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9EE654-5A39-989C-3567-243C87515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5B0862-1CB4-65B5-C4EC-56C4C85F7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DB134D2-53F5-528B-D565-7B7000D3B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0D2D63B-D51B-285E-140A-F950E5F3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773D2E-14EB-5FB9-6879-6566861D6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CADDA9C-5DF8-E21F-CDCD-91EB29555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9223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D3B929-F78D-71EE-9A22-7C3C24884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115AF55-0BD3-09EB-C360-B3CFD2C816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4C57EEC-D2AC-55CE-F464-7573BA41D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F20E3B-9A5F-4656-FC07-D9062E5F1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D0CD4D-676F-BB73-11EA-FCF06E72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A5FD063-44A9-4F0D-8653-9ED55285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908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15910B3-F2FE-59C5-1DF3-BD785D80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FB0C9A-FB44-488A-7CE8-73ACD4BC73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831129-6138-C482-5B79-82578DD7AE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A3CAE-51BE-41D0-B060-542646D8CACB}" type="datetimeFigureOut">
              <a:rPr lang="pt-BR" smtClean="0"/>
              <a:t>30/04/2026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CF2796-3CB2-BE6D-30E3-C91E38FD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BC9F99-407A-7EE0-FE22-2143CCE70F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6BD9E-F56D-4090-8610-A557C2AD09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31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25761E39-79A3-E801-2EF6-CD37CAECD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7550DC2F-2924-315C-40B3-F2CB26E74B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AF3D85D-7E91-8C41-31EE-57DC1D1F10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0651" y="1480179"/>
            <a:ext cx="6570698" cy="3586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16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C1BA4-41E4-A879-D313-18A1F02E7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FB8AF0C-CC32-01EC-E1E0-CE9B2E1B0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E008EAC-3A1D-133E-5D10-3D022B2E37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4E20400-59A3-6DC8-6172-5E37382E292B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4. Alíquota Efetiva e Redutor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68E9568-A73D-FFC2-2DA7-DCEF1668B16E}"/>
              </a:ext>
            </a:extLst>
          </p:cNvPr>
          <p:cNvSpPr txBox="1"/>
          <p:nvPr/>
        </p:nvSpPr>
        <p:spPr>
          <a:xfrm>
            <a:off x="583474" y="1354618"/>
            <a:ext cx="108770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Caso se verifique que a soma da alíquota efetiva de tributação dos lucros da pessoa jurídica com a alíquota efetiva da tributação mínima do IRPF aplicável à pessoa física beneficiária ultrapassa a soma das alíquotas nominais do IRPJ e da CSLL, será concedido redutor da tributação mínima do IRPF calculado sobre os referidos lucros e dividendos.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A soma das alíquotas nominais a serem consideradas para fins do limite correspondem, em geral a </a:t>
            </a:r>
            <a:r>
              <a:rPr lang="pt-BR" b="1" dirty="0"/>
              <a:t>34% (trinta e quatro por cento).</a:t>
            </a:r>
          </a:p>
          <a:p>
            <a:r>
              <a:rPr lang="pt-BR" b="1" dirty="0"/>
              <a:t> </a:t>
            </a:r>
          </a:p>
          <a:p>
            <a:r>
              <a:rPr lang="pt-BR" dirty="0"/>
              <a:t>O valor do redutor corresponderá ao resultado obtido por meio da multiplicação do montante dos lucros e dividendos pagos, creditados, empregados ou entregues à pessoa física pela pessoa jurídica pela diferença entre: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dirty="0"/>
              <a:t>I - a soma da alíquota </a:t>
            </a:r>
            <a:r>
              <a:rPr lang="pt-BR" u="sng" dirty="0"/>
              <a:t>efetiva</a:t>
            </a:r>
            <a:r>
              <a:rPr lang="pt-BR" dirty="0"/>
              <a:t> de tributação dos lucros da pessoa jurídica com a alíquota efetiva da tributação mínima do IRPF aplicável à pessoa física beneficiária; e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dirty="0"/>
              <a:t>II – a alíquota de 34% (regra geral);</a:t>
            </a:r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28303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E8199-D23D-0230-1EA1-59F1511F2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5A343FA-CFBF-02C6-655A-6BB2C8388B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C445DEDE-B315-2907-0FE5-3A330CBCA1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16B899A-F220-B6E6-25C6-299610181D94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4. Alíquota Efetiva e Redutor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D9FCE83-28E9-B5F8-605E-DE7A339536CC}"/>
              </a:ext>
            </a:extLst>
          </p:cNvPr>
          <p:cNvSpPr txBox="1"/>
          <p:nvPr/>
        </p:nvSpPr>
        <p:spPr>
          <a:xfrm>
            <a:off x="583474" y="1363327"/>
            <a:ext cx="10877006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Considera-se:</a:t>
            </a:r>
            <a:endParaRPr lang="pt-BR" sz="400" dirty="0"/>
          </a:p>
          <a:p>
            <a:endParaRPr lang="pt-BR" sz="400" dirty="0"/>
          </a:p>
          <a:p>
            <a:r>
              <a:rPr lang="pt-BR" sz="400" dirty="0"/>
              <a:t> </a:t>
            </a:r>
          </a:p>
          <a:p>
            <a:r>
              <a:rPr lang="pt-BR" dirty="0"/>
              <a:t>I - alíquota efetiva de tributação dos lucros da pessoa jurídica - a razão observada, no exercício a que se referem os lucros e dividendos distribuídos, entre:</a:t>
            </a:r>
            <a:endParaRPr lang="pt-BR" sz="600" dirty="0"/>
          </a:p>
          <a:p>
            <a:r>
              <a:rPr lang="pt-BR" sz="600" dirty="0"/>
              <a:t> </a:t>
            </a:r>
          </a:p>
          <a:p>
            <a:r>
              <a:rPr lang="pt-BR" dirty="0"/>
              <a:t>a) o valor devido do IRPJ e CSLL da pessoa jurídica; e</a:t>
            </a:r>
            <a:endParaRPr lang="pt-BR" sz="500" dirty="0"/>
          </a:p>
          <a:p>
            <a:r>
              <a:rPr lang="pt-BR" sz="500" dirty="0"/>
              <a:t> </a:t>
            </a:r>
          </a:p>
          <a:p>
            <a:r>
              <a:rPr lang="pt-BR" b="1" dirty="0"/>
              <a:t>b) o lucro contábil da pessoa jurídica;</a:t>
            </a:r>
          </a:p>
          <a:p>
            <a:endParaRPr lang="pt-BR" b="1" dirty="0"/>
          </a:p>
          <a:p>
            <a:r>
              <a:rPr lang="pt-BR" dirty="0"/>
              <a:t>II - alíquota efetiva da tributação mínima do IRPF - a razão entre:</a:t>
            </a:r>
            <a:endParaRPr lang="pt-BR" sz="600" dirty="0"/>
          </a:p>
          <a:p>
            <a:r>
              <a:rPr lang="pt-BR" sz="600" dirty="0"/>
              <a:t> </a:t>
            </a:r>
          </a:p>
          <a:p>
            <a:r>
              <a:rPr lang="pt-BR" dirty="0"/>
              <a:t>a) o acréscimo do valor devido da tributação mínima do IRPF, resultante da inclusão dos lucros e dividendos na base de cálculo da tributação mínima do IRPF; e</a:t>
            </a:r>
          </a:p>
          <a:p>
            <a:endParaRPr lang="pt-BR" dirty="0"/>
          </a:p>
          <a:p>
            <a:r>
              <a:rPr lang="pt-BR" dirty="0"/>
              <a:t>b) o montante dos lucros e dividendos recebidos pela pessoa física no ano-calendário; e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III - lucro contábil da pessoa jurídica - o resultado do exercício antes dos tributos sobre a renda e das respectivas provisões.</a:t>
            </a:r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45112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0E863-12EF-024E-005B-30B4F8B89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33283A3-723C-33F7-70B9-E987EF44D4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6000753-1254-4A95-AF93-5CD38B2331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D5E0F81-7739-4CA2-2379-D3C359F18BB2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4. Alíquota Efetiva e Redutor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30B6C6-C485-6E7C-30F9-9F10CDA6CAFE}"/>
              </a:ext>
            </a:extLst>
          </p:cNvPr>
          <p:cNvSpPr txBox="1"/>
          <p:nvPr/>
        </p:nvSpPr>
        <p:spPr>
          <a:xfrm>
            <a:off x="583474" y="1354618"/>
            <a:ext cx="1087700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concessão do redutor fica condicionada à apresentação de demonstrações financeiras da pessoa jurídica,</a:t>
            </a:r>
            <a:r>
              <a:rPr lang="pt-BR" b="1" dirty="0"/>
              <a:t> elaboradas de acordo com a legislação societária e com as normas contábeis em vigor</a:t>
            </a:r>
            <a:r>
              <a:rPr lang="pt-BR" dirty="0"/>
              <a:t>, na forma de regulamento.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O cálculo da alíquota efetiva e do imposto devido pela pessoa jurídica poderá ser realizado com base nas demonstrações financeiras consolidadas da fonte pagadora, na forma do regulamento.</a:t>
            </a:r>
          </a:p>
          <a:p>
            <a:endParaRPr lang="pt-BR" b="1" dirty="0"/>
          </a:p>
          <a:p>
            <a:r>
              <a:rPr lang="pt-BR" b="1" dirty="0"/>
              <a:t>Comentários:</a:t>
            </a:r>
            <a:r>
              <a:rPr lang="pt-BR" sz="800" b="1" dirty="0"/>
              <a:t> </a:t>
            </a:r>
          </a:p>
          <a:p>
            <a:r>
              <a:rPr lang="pt-BR" sz="8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No caso de dividendos a carga tributária </a:t>
            </a:r>
            <a:r>
              <a:rPr lang="pt-BR" b="1" dirty="0"/>
              <a:t>não será superior a 34%</a:t>
            </a:r>
            <a:r>
              <a:rPr lang="pt-BR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sz="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A alíquota efetiva corresponde a análise do IRPJ e CSLL </a:t>
            </a:r>
            <a:r>
              <a:rPr lang="pt-BR" b="1" dirty="0"/>
              <a:t>em relação ao lucro contábil e não o lucro real</a:t>
            </a:r>
            <a:r>
              <a:rPr lang="pt-BR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sz="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Quanto menor o lucro contábil, maior será a alíquota efetiva e menor o Imposto devido pela Pessoa Física;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Haverá perda de eficiência de diversos benefícios fiscais, visto que reduzem a alíquota efetiva, como: Lucro da Exploração, Lei do Bem etc.;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Lançamentos contábeis e adicionados na apuração do Lucro Real, podem reduzir o Lucro Contábil e aumentar a análise da alíquota efetiva, como: Provisões, IR Diferido Passivo etc.;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endParaRPr lang="pt-BR" b="1" dirty="0"/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91293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AF3A8-E36F-0C5B-29F9-FA52B4660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BF940303-8474-4214-A861-F50BD22DC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0E8E3D33-B0D1-404D-B3BD-E5CC8CD939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5C2CBDF-3469-CB06-0A28-5B01D545AF3B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4. Alíquota Efetiva e Redutor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BB4459D-6573-EF0D-65A9-482F85E47039}"/>
              </a:ext>
            </a:extLst>
          </p:cNvPr>
          <p:cNvSpPr txBox="1"/>
          <p:nvPr/>
        </p:nvSpPr>
        <p:spPr>
          <a:xfrm>
            <a:off x="583474" y="1354618"/>
            <a:ext cx="10877006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Em sentido inverso, alguns lançamentos contábeis irão aumentar o Lucro Contábil e são excluídos no LALUR, como: AVJ, AVP, Variação Cambial etc.;</a:t>
            </a:r>
            <a:endParaRPr lang="pt-BR" sz="500" dirty="0"/>
          </a:p>
          <a:p>
            <a:r>
              <a:rPr lang="pt-BR" sz="5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A Reforma atinge principalmente os regimes do </a:t>
            </a:r>
            <a:r>
              <a:rPr lang="pt-BR" b="1" dirty="0"/>
              <a:t>Lucro Presumido, RET e Simples Nacional</a:t>
            </a:r>
            <a:r>
              <a:rPr lang="pt-BR" dirty="0"/>
              <a:t>, visto que não resultam em alíquota efetiva de 34%;</a:t>
            </a:r>
            <a:endParaRPr lang="pt-BR" sz="500" dirty="0"/>
          </a:p>
          <a:p>
            <a:r>
              <a:rPr lang="pt-BR" sz="5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Necessidade de reavaliar os planejamentos tributários e modelagens societárias, visando confirmar a eficiência; </a:t>
            </a:r>
            <a:endParaRPr lang="pt-BR" sz="500" dirty="0"/>
          </a:p>
          <a:p>
            <a:r>
              <a:rPr lang="pt-BR" sz="5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Para a análise do </a:t>
            </a:r>
            <a:r>
              <a:rPr lang="pt-BR" b="1" dirty="0"/>
              <a:t>melhor regime tributário</a:t>
            </a:r>
            <a:r>
              <a:rPr lang="pt-BR" dirty="0"/>
              <a:t> passa ser necessária a avaliação </a:t>
            </a:r>
            <a:r>
              <a:rPr lang="pt-BR" b="1" dirty="0"/>
              <a:t>em conjunto com a Pessoa Física</a:t>
            </a:r>
            <a:r>
              <a:rPr lang="pt-BR" dirty="0"/>
              <a:t>; </a:t>
            </a:r>
            <a:endParaRPr lang="pt-BR" sz="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Para empresas que estão no Lucro Real, com poucas adições, exclusões e benefícios fiscais, há tendência da alíquota efetiva ser 34% e não resultar acréscimo de ônus tributário para a Pessoa Física;</a:t>
            </a:r>
            <a:endParaRPr lang="pt-BR" sz="500" dirty="0"/>
          </a:p>
          <a:p>
            <a:r>
              <a:rPr lang="pt-BR" sz="5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Por outro lado, toda análise será realizada apenas no ajuste anual, mas todos os pagamentos mensais de dividendos sofrerão a retenção de IR de 10%, podendo gerar </a:t>
            </a:r>
            <a:r>
              <a:rPr lang="pt-BR" b="1" dirty="0"/>
              <a:t>saldos relevantes de restituição;</a:t>
            </a:r>
            <a:endParaRPr lang="pt-BR" sz="5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sz="5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A contabilidade passa a ter mais uma função relevante, visto que será base para apuração da alíquota efetiva e será objeto de fiscalização;</a:t>
            </a:r>
            <a:endParaRPr lang="pt-BR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sz="5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A ECD deverá ser utilizada como instrumento de análise e fiscalização;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endParaRPr lang="pt-BR" b="1" dirty="0"/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8512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CD9D6-B1FB-41B7-F92E-E87F01B98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EF9F34F1-4AB4-A093-D57A-B57D3FF71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57D03C87-7042-CE4A-B2BF-60B6FB4498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E322F94-52AF-B05E-C563-3A462DB7DA08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4. Alíquota Efetiva e Redutor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753D6BA-E324-322B-1E8E-56FB131047E3}"/>
              </a:ext>
            </a:extLst>
          </p:cNvPr>
          <p:cNvSpPr txBox="1"/>
          <p:nvPr/>
        </p:nvSpPr>
        <p:spPr>
          <a:xfrm>
            <a:off x="583474" y="1354618"/>
            <a:ext cx="108770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O registro de despesas pessoais para evitar a retenção do IR em 10% poderá ser qualificada como DDL (Distribuição Disfarçada de Lucros);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A Reforma Tributária irá incentivar a manutenção de recursos nas Pessoas Jurídicas? Para Investimentos talvez SIM, para aplicação financeira provavelmente NÃO;</a:t>
            </a:r>
          </a:p>
          <a:p>
            <a:endParaRPr lang="pt-BR" b="1" dirty="0"/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86729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E456A-95B6-3D8B-212B-5396B61E8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998E6B9B-07C1-2FB0-4FE0-E6029EB57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7F0E4806-2251-6277-D8D1-2419FCEC7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BAD6F92-3AD2-854F-5527-EA28EBB81A92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5. Exterior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25DED7C-0846-19F5-E52C-79D2907C4ABD}"/>
              </a:ext>
            </a:extLst>
          </p:cNvPr>
          <p:cNvSpPr txBox="1"/>
          <p:nvPr/>
        </p:nvSpPr>
        <p:spPr>
          <a:xfrm>
            <a:off x="583474" y="1354618"/>
            <a:ext cx="1087700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/>
              <a:t>5.1 Retenção de 10% na distribuição de lucros ao exterior</a:t>
            </a:r>
            <a:endParaRPr lang="pt-BR" dirty="0"/>
          </a:p>
          <a:p>
            <a:r>
              <a:rPr lang="pt-BR" dirty="0"/>
              <a:t> </a:t>
            </a:r>
          </a:p>
          <a:p>
            <a:r>
              <a:rPr lang="pt-BR" dirty="0"/>
              <a:t>Os lucros ou dividendos pagos, creditados, entregues, empregados ou remetidos ao exterior ficarão sujeitos à incidência do imposto sobre a renda na fonte à alíquota de 10% (dez por cento).</a:t>
            </a:r>
          </a:p>
          <a:p>
            <a:endParaRPr lang="pt-BR" dirty="0"/>
          </a:p>
          <a:p>
            <a:r>
              <a:rPr lang="pt-BR" b="1" u="sng" dirty="0"/>
              <a:t>5.2 Lucros e dividendos relativos a resultados apurados até o ano-calendário de 2025</a:t>
            </a:r>
            <a:endParaRPr lang="pt-BR" dirty="0"/>
          </a:p>
          <a:p>
            <a:r>
              <a:rPr lang="pt-BR" dirty="0"/>
              <a:t> </a:t>
            </a:r>
          </a:p>
          <a:p>
            <a:r>
              <a:rPr lang="pt-BR" dirty="0"/>
              <a:t>Não ficarão sujeitos à incidência do imposto sobre a renda na fonte, os lucros e dividendos relativos a resultados apurados até o ano-calendário de 2025, e cuja distribuição tenha sido aprovada até 31 de dezembro de 2025, e sejam exigíveis nos termos da legislação civil ou empresarial, desde que seu pagamento, crédito,</a:t>
            </a:r>
          </a:p>
          <a:p>
            <a:r>
              <a:rPr lang="pt-BR" dirty="0"/>
              <a:t>emprego ou entrega ocorra nos termos originalmente previstos no ato de aprovação;</a:t>
            </a:r>
          </a:p>
          <a:p>
            <a:endParaRPr lang="pt-BR" dirty="0"/>
          </a:p>
          <a:p>
            <a:r>
              <a:rPr lang="pt-BR" dirty="0"/>
              <a:t> </a:t>
            </a:r>
          </a:p>
          <a:p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5973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19270-F833-2953-C191-608B7EA13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E4F5FD5A-9F1B-FEB7-BB5C-D74F7C4A5E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6EC96332-C9ED-5A1F-B713-E98EB652DC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BF704BC-B56F-D7BF-5A51-890EF0173529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5. Exterior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B1655F5-035E-4EC5-178F-7C1D397296F3}"/>
              </a:ext>
            </a:extLst>
          </p:cNvPr>
          <p:cNvSpPr txBox="1"/>
          <p:nvPr/>
        </p:nvSpPr>
        <p:spPr>
          <a:xfrm>
            <a:off x="583474" y="1354618"/>
            <a:ext cx="108770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/>
              <a:t>5.3 Análise da alíquota efetiva e créditos</a:t>
            </a:r>
            <a:endParaRPr lang="pt-BR" dirty="0"/>
          </a:p>
          <a:p>
            <a:r>
              <a:rPr lang="pt-BR" dirty="0"/>
              <a:t> </a:t>
            </a:r>
          </a:p>
          <a:p>
            <a:r>
              <a:rPr lang="pt-BR" dirty="0"/>
              <a:t>Caso se verifique que a soma da alíquota efetiva de tributação dos lucros da pessoa jurídica domiciliada no Brasil distribuidora dos lucros e dividendos, ultrapassa a soma das alíquotas nominais do IRPJ e da CSLL, será concedido, por opção do beneficiário residente ou domiciliado no exterior crédito calculado sobre o montante de lucros e dividendos pagos, creditados, entregues, empregados ou remetidos, que tenham sido tributados.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O Poder Executivo regulamentará o modo pelo qual será formalizada a opção referida no caput deste artigo, bem como a maneira pela qual o residente ou o domiciliado no exterior pleiteará, em até 360 dias, contados de cada exercício, o crédito mencionado.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0224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79F58-0A63-F7F2-7CE8-30A25C845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273E53EC-E876-8C9A-1BB6-7B9DBB7A30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512015EA-CEDE-A158-11BB-B6038F672E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BB802EE-096C-D344-D9DB-FF667F1FEDDD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6. Lucros relativos a resultados apurados até 2025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3BD8E14-406A-94C9-4351-B66F82807A1E}"/>
              </a:ext>
            </a:extLst>
          </p:cNvPr>
          <p:cNvSpPr txBox="1"/>
          <p:nvPr/>
        </p:nvSpPr>
        <p:spPr>
          <a:xfrm>
            <a:off x="583474" y="1354618"/>
            <a:ext cx="108770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Não se sujeitam ao Imposto sobre a Renda, quando relativos a resultados apurados até o ano calendário de 2025, os lucros e dividendos cuja distribuição tenha sido aprovada até 31 de dezembro de 2025, e sejam exigíveis nos termos da legislação civil ou empresarial, desde que seu pagamento, crédito, emprego ou entrega ocorra nos termos originalmente previstos no ato de aprovação.</a:t>
            </a:r>
          </a:p>
          <a:p>
            <a:pPr algn="just"/>
            <a:r>
              <a:rPr lang="pt-BR" dirty="0"/>
              <a:t> </a:t>
            </a:r>
          </a:p>
          <a:p>
            <a:pPr algn="just"/>
            <a:r>
              <a:rPr lang="pt-BR" dirty="0"/>
              <a:t>Os lucros e dividendos relativos a resultados apurados até o ano-calendário de 2025 quando a distribuição tenha sido aprovada até 31 de dezembro de 2025 pelo órgão societário competente para tal deliberação, desde que o pagamento, crédito, emprego ou entrega ocorra nos anos-calendário de 2026, 2027 e 2028 e observe os termos previstos no ato de aprovação realizado até 31 de dezembro de 2025.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014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3C0BC7B2-BF69-F4EC-3D57-4EF3361EE1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C1F4AA3-0198-5BAD-D895-F19E14443D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AD3F626-E66A-2A23-E158-5AF945AAFA73}"/>
              </a:ext>
            </a:extLst>
          </p:cNvPr>
          <p:cNvSpPr txBox="1"/>
          <p:nvPr/>
        </p:nvSpPr>
        <p:spPr>
          <a:xfrm>
            <a:off x="1256938" y="1564640"/>
            <a:ext cx="319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Montserrat" pitchFamily="2" charset="0"/>
              </a:rPr>
              <a:t>Painel 3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069F771-239E-EE01-CB58-7E4EBCF8049C}"/>
              </a:ext>
            </a:extLst>
          </p:cNvPr>
          <p:cNvSpPr txBox="1"/>
          <p:nvPr/>
        </p:nvSpPr>
        <p:spPr>
          <a:xfrm>
            <a:off x="1252580" y="2836203"/>
            <a:ext cx="1005114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900" b="1" dirty="0">
                <a:latin typeface="Montserrat" pitchFamily="2" charset="0"/>
              </a:rPr>
              <a:t>Impactos e Desafios da Tributação de Dividendos</a:t>
            </a:r>
          </a:p>
        </p:txBody>
      </p:sp>
    </p:spTree>
    <p:extLst>
      <p:ext uri="{BB962C8B-B14F-4D97-AF65-F5344CB8AC3E}">
        <p14:creationId xmlns:p14="http://schemas.microsoft.com/office/powerpoint/2010/main" val="2675430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2C729-9F62-06EB-16A2-D4F2FD773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79D4AB59-73FA-EE4A-29C7-2727E355F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36E12EE8-9721-D7F3-66AE-10CA87CE9C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9BBC036-1743-141F-66BC-056E76666268}"/>
              </a:ext>
            </a:extLst>
          </p:cNvPr>
          <p:cNvSpPr txBox="1"/>
          <p:nvPr/>
        </p:nvSpPr>
        <p:spPr>
          <a:xfrm>
            <a:off x="568953" y="80699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1. Tributação Mensal de Altas Rendas – Retenção na Fonte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0515A8D-058D-22CB-C5ED-BC8E517C95F4}"/>
              </a:ext>
            </a:extLst>
          </p:cNvPr>
          <p:cNvSpPr txBox="1"/>
          <p:nvPr/>
        </p:nvSpPr>
        <p:spPr>
          <a:xfrm>
            <a:off x="583474" y="1589759"/>
            <a:ext cx="108770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/>
              <a:t>1. Tributação Mensal de Altas Rendas</a:t>
            </a:r>
            <a:endParaRPr lang="pt-BR" dirty="0"/>
          </a:p>
          <a:p>
            <a:r>
              <a:rPr lang="pt-BR" b="1" dirty="0"/>
              <a:t> </a:t>
            </a:r>
            <a:endParaRPr lang="pt-BR" dirty="0"/>
          </a:p>
          <a:p>
            <a:r>
              <a:rPr lang="pt-BR" dirty="0"/>
              <a:t>A partir do mês de janeiro de 2026,</a:t>
            </a:r>
            <a:r>
              <a:rPr lang="pt-BR" b="1" dirty="0"/>
              <a:t> o pagamento, o creditamento, o emprego </a:t>
            </a:r>
            <a:r>
              <a:rPr lang="pt-BR" dirty="0"/>
              <a:t>ou a entrega de lucros e dividendos por </a:t>
            </a:r>
            <a:r>
              <a:rPr lang="pt-BR" b="1" dirty="0"/>
              <a:t>uma mesma pessoa jurídica</a:t>
            </a:r>
            <a:r>
              <a:rPr lang="pt-BR" dirty="0"/>
              <a:t> a uma mesma pessoa física residente no Brasil </a:t>
            </a:r>
            <a:r>
              <a:rPr lang="pt-BR" b="1" dirty="0"/>
              <a:t>em montante superior a R$ 50.000,00 em </a:t>
            </a:r>
            <a:r>
              <a:rPr lang="pt-BR" b="1" u="sng" dirty="0"/>
              <a:t>um mesmo mês</a:t>
            </a:r>
            <a:r>
              <a:rPr lang="pt-BR" dirty="0"/>
              <a:t> fica sujeito à retenção na fonte do imposto sobre a renda das pessoas físicas– IRPF à alíquota de 10% sobre o total do valor pago, creditado, empregado ou entregue.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São vedadas quaisquer deduções da base de cálculo.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Caso haja mais de um pagamento, crédito, emprego ou entrega de lucros e dividendos no mesmo mês, realizado por uma mesma pessoa jurídica a uma mesma pessoa física residente no Brasil, o valor retido na fonte referente ao IRPF deve ser recalculado de modo a considerar o total dos valores pagos, creditados, empregados ou entregues no mês.</a:t>
            </a:r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89883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5A967-0C44-3C68-9EDE-A65EDFC60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317D812A-DD61-0304-126B-11A335C982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692513D1-AE51-872E-134A-CBEF3CD683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AD6BB25-0A8C-57DC-EA62-7F23A2454838}"/>
              </a:ext>
            </a:extLst>
          </p:cNvPr>
          <p:cNvSpPr txBox="1"/>
          <p:nvPr/>
        </p:nvSpPr>
        <p:spPr>
          <a:xfrm>
            <a:off x="568953" y="80699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1. Tributação Mensal de Altas Rendas – Retenção na Fonte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FD0EF20-CD51-4598-3148-376D1D0B9F81}"/>
              </a:ext>
            </a:extLst>
          </p:cNvPr>
          <p:cNvSpPr txBox="1"/>
          <p:nvPr/>
        </p:nvSpPr>
        <p:spPr>
          <a:xfrm>
            <a:off x="583474" y="1589759"/>
            <a:ext cx="108770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/>
              <a:t>Comentários: 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dirty="0"/>
              <a:t>1. A retenção na fonte ocorrerá não apenas no pagamento, </a:t>
            </a:r>
            <a:r>
              <a:rPr lang="pt-BR" b="1" dirty="0"/>
              <a:t>mas também no crédito</a:t>
            </a:r>
            <a:r>
              <a:rPr lang="pt-BR" dirty="0"/>
              <a:t>, ou seja, a deliberação e registro a pagar estará sujeito ao pagamento do tributo na fonte;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dirty="0"/>
              <a:t>2. Com este comando, ao creditar o dividendo, haverá impacto financeiro em decorrência do pagamento do IR. </a:t>
            </a:r>
            <a:r>
              <a:rPr lang="pt-BR" b="1" dirty="0"/>
              <a:t>Não haverá incidência na distribuição para outra PJ;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dirty="0"/>
              <a:t>3. A legislação determina a </a:t>
            </a:r>
            <a:r>
              <a:rPr lang="pt-BR" b="1" dirty="0"/>
              <a:t>análise mensal</a:t>
            </a:r>
            <a:r>
              <a:rPr lang="pt-BR" dirty="0"/>
              <a:t> e não saldos acumulados;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dirty="0"/>
              <a:t>4. A legislação determina a análise </a:t>
            </a:r>
            <a:r>
              <a:rPr lang="pt-BR" b="1" dirty="0"/>
              <a:t>individual de cada Pessoa Jurídica</a:t>
            </a:r>
            <a:r>
              <a:rPr lang="pt-BR" dirty="0"/>
              <a:t>, assim, se uma Pessoa Física receber R$ 30.000,00 de cada empresa, não haverá retenção na fonte, visto que os saldos não serão somados;</a:t>
            </a:r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71638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C43BE-E8C7-5486-0322-6370766A6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663A174-B695-6E2D-3581-05E77E9DB6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0E8F0D58-8167-98B6-2991-8EF98FB92E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64B3258-F83D-8EE1-758F-0DB12E9702D9}"/>
              </a:ext>
            </a:extLst>
          </p:cNvPr>
          <p:cNvSpPr txBox="1"/>
          <p:nvPr/>
        </p:nvSpPr>
        <p:spPr>
          <a:xfrm>
            <a:off x="568953" y="80699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1. Tributação Mensal de Altas Rendas – Retenção na Fonte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469DFB1-7F6A-58D9-2C17-3A931B272886}"/>
              </a:ext>
            </a:extLst>
          </p:cNvPr>
          <p:cNvSpPr txBox="1"/>
          <p:nvPr/>
        </p:nvSpPr>
        <p:spPr>
          <a:xfrm>
            <a:off x="583474" y="1476542"/>
            <a:ext cx="1087700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/>
              <a:t>Comentários: 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5. Haverá </a:t>
            </a:r>
            <a:r>
              <a:rPr lang="pt-BR" b="1" dirty="0"/>
              <a:t>risco de questionamento em segregar negócios em duas</a:t>
            </a:r>
            <a:r>
              <a:rPr lang="pt-BR" dirty="0"/>
              <a:t> ou mais empresas para evitar a retenção na fonte;</a:t>
            </a:r>
          </a:p>
          <a:p>
            <a:pPr lvl="0"/>
            <a:endParaRPr lang="pt-BR" dirty="0"/>
          </a:p>
          <a:p>
            <a:pPr lvl="0"/>
            <a:r>
              <a:rPr lang="pt-BR" dirty="0"/>
              <a:t>6. Uma vez distribuído lucros superiores a R$ 50.000,00, a incidência da retenção será sobre todo o montante, </a:t>
            </a:r>
            <a:r>
              <a:rPr lang="pt-BR" b="1" dirty="0"/>
              <a:t>e não o que exceder R$ 50.000,00</a:t>
            </a:r>
            <a:r>
              <a:rPr lang="pt-BR" dirty="0"/>
              <a:t>; 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dirty="0"/>
              <a:t>7. Não haverá qualquer análise sobre a carga tributária da Pessoa Jurídica ou da Pessoa Física, desta forma, </a:t>
            </a:r>
            <a:r>
              <a:rPr lang="pt-BR" b="1" dirty="0"/>
              <a:t>sempre haverá a retenção e somente no ano seguinte será realizado o ajuste e eventual restituição</a:t>
            </a:r>
            <a:r>
              <a:rPr lang="pt-BR" dirty="0"/>
              <a:t>;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dirty="0"/>
              <a:t>8. Atenção ao fato de que as distribuições de Lucros são informadas em outras obrigações acessórias, como o EFD-REINF;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dirty="0"/>
              <a:t>9. Possível questionamento dos empréstimos feitos pela Pessoa Jurídica junto aos acionistas Pessoa Física;</a:t>
            </a:r>
          </a:p>
        </p:txBody>
      </p:sp>
    </p:spTree>
    <p:extLst>
      <p:ext uri="{BB962C8B-B14F-4D97-AF65-F5344CB8AC3E}">
        <p14:creationId xmlns:p14="http://schemas.microsoft.com/office/powerpoint/2010/main" val="177919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A2F87-4E3E-7870-1D68-7F15F330F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4968512-3779-B742-5D19-409C3CCD23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765CA63-4367-E061-0EE9-D8CAFF09EE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003CBA9-2911-BFA9-94AC-CF8647582815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2. Tributação Anual de Altas Rendas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7C4B2B3-6746-D622-0FAB-7CE43AEBBB21}"/>
              </a:ext>
            </a:extLst>
          </p:cNvPr>
          <p:cNvSpPr txBox="1"/>
          <p:nvPr/>
        </p:nvSpPr>
        <p:spPr>
          <a:xfrm>
            <a:off x="583474" y="1389454"/>
            <a:ext cx="1087700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partir do exercício de 2027, ano-calendário de 2026, a pessoa física cuja soma de todos os rendimentos recebidos no ano-calendário seja superior a R$ 600.000,00 fica sujeita à tributação mínima do IRPF.</a:t>
            </a:r>
          </a:p>
          <a:p>
            <a:r>
              <a:rPr lang="pt-BR" dirty="0"/>
              <a:t> </a:t>
            </a:r>
          </a:p>
          <a:p>
            <a:pPr algn="just"/>
            <a:r>
              <a:rPr lang="pt-BR" dirty="0"/>
              <a:t>Serão considerados o resultado da atividade rural, e os rendimentos recebidos no ano-calendário, inclusive os tributados de forma exclusiva ou definitiva e os isentos ou sujeitos à alíquota zero ou reduzida, </a:t>
            </a:r>
            <a:r>
              <a:rPr lang="pt-BR" b="1" u="sng" dirty="0"/>
              <a:t>deduzindo-se</a:t>
            </a:r>
            <a:r>
              <a:rPr lang="pt-BR" dirty="0"/>
              <a:t>, exclusivamente a parcela isenta relativa à atividade rural e:</a:t>
            </a:r>
          </a:p>
          <a:p>
            <a:r>
              <a:rPr lang="pt-BR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os </a:t>
            </a:r>
            <a:r>
              <a:rPr lang="pt-BR" b="1" dirty="0"/>
              <a:t>ganhos de capital</a:t>
            </a:r>
            <a:r>
              <a:rPr lang="pt-BR" dirty="0"/>
              <a:t>, exceto os decorrentes de operações realizadas em bolsa ou no mercado de balcão organizado sujeitas à tributação com base no ganho líquido no Brasil;</a:t>
            </a:r>
          </a:p>
          <a:p>
            <a:r>
              <a:rPr lang="pt-BR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os valores recebidos por doação em adiantamento da legítima ou herança;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os rendimentos distribuídos pelos Fundos de Investimento Imobiliário e pelo </a:t>
            </a:r>
            <a:r>
              <a:rPr lang="pt-BR" dirty="0" err="1"/>
              <a:t>Fiagro</a:t>
            </a:r>
            <a:r>
              <a:rPr lang="pt-BR" dirty="0"/>
              <a:t> cujas cotas sejam admitidas à negociação exclusivamente em bolsas de valores ou no mercado de balcão organizado e que possuam, no mínimo, 100 (cem) cotistas;</a:t>
            </a:r>
          </a:p>
        </p:txBody>
      </p:sp>
    </p:spTree>
    <p:extLst>
      <p:ext uri="{BB962C8B-B14F-4D97-AF65-F5344CB8AC3E}">
        <p14:creationId xmlns:p14="http://schemas.microsoft.com/office/powerpoint/2010/main" val="1489411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4AC54-E672-34C6-201F-7A3B5F69C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9A946524-C632-39D8-98C5-19603AC8C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46CEDF2-2DFF-7F37-3525-E0C4AF28E2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EF1A86A-77CC-B63A-8B88-A91FD45F91EA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2. Tributação Anual de Altas Rendas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E78274C-BEB7-2A2B-8549-FC29098371F9}"/>
              </a:ext>
            </a:extLst>
          </p:cNvPr>
          <p:cNvSpPr txBox="1"/>
          <p:nvPr/>
        </p:nvSpPr>
        <p:spPr>
          <a:xfrm>
            <a:off x="583474" y="1389454"/>
            <a:ext cx="1087700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os valores recebidos a título de indenização por acidente de trabalho, por danos materiais ou morais, ressalvados os lucros cessantes;</a:t>
            </a:r>
          </a:p>
          <a:p>
            <a:r>
              <a:rPr lang="pt-BR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os proventos de aposentadoria (inclusive pensão) ou reforma motivada por acidente em serviço e os percebidos pelos portadores de diversas moléstias;</a:t>
            </a:r>
          </a:p>
          <a:p>
            <a:r>
              <a:rPr lang="pt-BR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os rendimentos de títulos e valores mobiliários isentos ou sujeitos à alíquota zero do imposto sobre a renda, exceto os rendimentos de ações e demais participações societárias; 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500" dirty="0"/>
              <a:t>os </a:t>
            </a:r>
            <a:r>
              <a:rPr lang="pt-BR" dirty="0"/>
              <a:t>rendimentos auferidos em contas de depósitos de poupança, e a remuneração produzida pelos seguintes títulos e valores mobiliários: Letras Hipotecárias; LCI;  CRI; CDA; WA; CDCA; LCA; CRA; CPR; LIG; LCD; Títulos e valores mobiliários relacionados a projetos de investimento e infraestrutura; Fundos de investimento de que trata o art. 3º da Lei nº12.431, de 24 de junho de 2011</a:t>
            </a:r>
            <a:r>
              <a:rPr lang="pt-BR" sz="1500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62980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65AB9-1DFD-1F76-9C6E-60FE3F84A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F3C3D74-D884-33AA-9059-B1908DF44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2043239-B64D-DEF0-B430-4D1EB23979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F31F131-2FDD-D639-6EA9-99DE4C69CBE3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3. Alíquota Mínima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54341F1-98C7-6EDD-8B22-453C3C396D74}"/>
              </a:ext>
            </a:extLst>
          </p:cNvPr>
          <p:cNvSpPr txBox="1"/>
          <p:nvPr/>
        </p:nvSpPr>
        <p:spPr>
          <a:xfrm>
            <a:off x="583474" y="1354618"/>
            <a:ext cx="1087700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alíquota da tributação mínima do IRPF será fixada, observado o seguinte: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I - para rendimentos iguais ou superiores a R$ 1.200.000,00, a alíquota será de 10%; e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II - para rendimentos superiores a R$ 600.000,00 e inferiores a R$ 1.200.000,00, a </a:t>
            </a:r>
            <a:r>
              <a:rPr lang="pt-BR" b="1" dirty="0"/>
              <a:t>alíquota crescerá linearmente de zero a 10%</a:t>
            </a:r>
            <a:r>
              <a:rPr lang="pt-BR" dirty="0"/>
              <a:t> (dez por cento), conforme a seguinte fórmula:</a:t>
            </a:r>
          </a:p>
          <a:p>
            <a:endParaRPr lang="pt-BR" dirty="0"/>
          </a:p>
          <a:p>
            <a:r>
              <a:rPr lang="pt-BR" dirty="0"/>
              <a:t>			 Alíquota % = (REND/60000) - 10, em que:</a:t>
            </a:r>
          </a:p>
          <a:p>
            <a:r>
              <a:rPr lang="pt-BR" dirty="0"/>
              <a:t> </a:t>
            </a:r>
          </a:p>
          <a:p>
            <a:endParaRPr lang="pt-BR" sz="700" dirty="0"/>
          </a:p>
          <a:p>
            <a:r>
              <a:rPr lang="pt-BR" dirty="0"/>
              <a:t>O valor devido da tributação mínima do IRPF será apurado a partir da multiplicação da alíquota pela base de cálculo, coma dedução:  </a:t>
            </a:r>
          </a:p>
          <a:p>
            <a:r>
              <a:rPr lang="pt-BR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do IR das pessoas físicas devido na declaração de ajuste anual; e</a:t>
            </a:r>
            <a:endParaRPr lang="pt-BR" sz="400" dirty="0"/>
          </a:p>
          <a:p>
            <a:r>
              <a:rPr lang="pt-BR" sz="4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do IR retido exclusivamente na fonte incidente sobre os rendimentos incluídos na base de cálculo da tributação mínima do IRPF;</a:t>
            </a:r>
          </a:p>
        </p:txBody>
      </p:sp>
    </p:spTree>
    <p:extLst>
      <p:ext uri="{BB962C8B-B14F-4D97-AF65-F5344CB8AC3E}">
        <p14:creationId xmlns:p14="http://schemas.microsoft.com/office/powerpoint/2010/main" val="3221768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5A801-87AC-0A09-A113-E92928851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6DDA82E8-C2F2-5CDE-E210-40C1ED0206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31840"/>
            <a:ext cx="12192000" cy="102616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29D8FEB-5050-E029-1D80-CBF4017CCF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9408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3D70BA7-ADDA-6F45-1C3A-D07A461C62AB}"/>
              </a:ext>
            </a:extLst>
          </p:cNvPr>
          <p:cNvSpPr txBox="1"/>
          <p:nvPr/>
        </p:nvSpPr>
        <p:spPr>
          <a:xfrm>
            <a:off x="568953" y="719903"/>
            <a:ext cx="9560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3. Alíquota Mínima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B1A5BBC-6496-D72C-8F8B-A9D03C0841E5}"/>
              </a:ext>
            </a:extLst>
          </p:cNvPr>
          <p:cNvSpPr txBox="1"/>
          <p:nvPr/>
        </p:nvSpPr>
        <p:spPr>
          <a:xfrm>
            <a:off x="583474" y="1354618"/>
            <a:ext cx="1087700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do IR apurado nas operações no exterior; e</a:t>
            </a:r>
            <a:endParaRPr lang="pt-BR" sz="400" dirty="0"/>
          </a:p>
          <a:p>
            <a:endParaRPr lang="pt-BR" sz="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do IR pago definitivamente referente aos rendimentos computados na base de cálculo da tributação mínima do IRPF.</a:t>
            </a:r>
          </a:p>
          <a:p>
            <a:endParaRPr lang="pt-BR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8492261-42B3-FB0E-B434-50F2773309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3722" y="2893340"/>
            <a:ext cx="6224555" cy="188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6732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782a77-8619-41a9-8aad-6eabc288c09f" xsi:nil="true"/>
    <lcf76f155ced4ddcb4097134ff3c332f xmlns="12b3d388-9329-44a5-a72f-6b939d91100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93E429393D61F4A9F0BCA4DA3AD385C" ma:contentTypeVersion="16" ma:contentTypeDescription="Crie um novo documento." ma:contentTypeScope="" ma:versionID="2e3cce3e9c6f326c9681fc5d05c4e366">
  <xsd:schema xmlns:xsd="http://www.w3.org/2001/XMLSchema" xmlns:xs="http://www.w3.org/2001/XMLSchema" xmlns:p="http://schemas.microsoft.com/office/2006/metadata/properties" xmlns:ns2="12b3d388-9329-44a5-a72f-6b939d91100f" xmlns:ns3="33782a77-8619-41a9-8aad-6eabc288c09f" targetNamespace="http://schemas.microsoft.com/office/2006/metadata/properties" ma:root="true" ma:fieldsID="fc18c6fb3f74dcb0d834e9dfc3f9cad8" ns2:_="" ns3:_="">
    <xsd:import namespace="12b3d388-9329-44a5-a72f-6b939d91100f"/>
    <xsd:import namespace="33782a77-8619-41a9-8aad-6eabc288c0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b3d388-9329-44a5-a72f-6b939d9110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Marcações de imagem" ma:readOnly="false" ma:fieldId="{5cf76f15-5ced-4ddc-b409-7134ff3c332f}" ma:taxonomyMulti="true" ma:sspId="d90e9308-31d9-4ab1-941d-2ce607168d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82a77-8619-41a9-8aad-6eabc288c09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a5205fe-d7e0-4421-b77f-9c1e40018458}" ma:internalName="TaxCatchAll" ma:showField="CatchAllData" ma:web="33782a77-8619-41a9-8aad-6eabc288c0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2C62D4-12BA-4DCE-9C0C-4A9DC9A3AD7B}">
  <ds:schemaRefs>
    <ds:schemaRef ds:uri="http://schemas.microsoft.com/office/2006/metadata/properties"/>
    <ds:schemaRef ds:uri="http://schemas.microsoft.com/office/infopath/2007/PartnerControls"/>
    <ds:schemaRef ds:uri="33782a77-8619-41a9-8aad-6eabc288c09f"/>
    <ds:schemaRef ds:uri="12b3d388-9329-44a5-a72f-6b939d91100f"/>
  </ds:schemaRefs>
</ds:datastoreItem>
</file>

<file path=customXml/itemProps2.xml><?xml version="1.0" encoding="utf-8"?>
<ds:datastoreItem xmlns:ds="http://schemas.openxmlformats.org/officeDocument/2006/customXml" ds:itemID="{9E748D6E-3FCF-4839-8374-B784B52E0C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85997B-6759-4460-997C-5A5187236A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b3d388-9329-44a5-a72f-6b939d91100f"/>
    <ds:schemaRef ds:uri="33782a77-8619-41a9-8aad-6eabc288c0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7079</TotalTime>
  <Words>2183</Words>
  <Application>Microsoft Office PowerPoint</Application>
  <PresentationFormat>Widescreen</PresentationFormat>
  <Paragraphs>168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Montserrat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 Carlos dos Santos</dc:creator>
  <cp:lastModifiedBy>Vinicius Montanari</cp:lastModifiedBy>
  <cp:revision>30</cp:revision>
  <dcterms:created xsi:type="dcterms:W3CDTF">2025-12-10T18:48:01Z</dcterms:created>
  <dcterms:modified xsi:type="dcterms:W3CDTF">2026-04-30T11:41:19Z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0x010100B93E429393D61F4A9F0BCA4DA3AD385C</vt:lpwstr>
  </property>
  <property fmtid="{D5CDD505-2E9C-101B-9397-08002B2CF9AE}" pid="3" name="MediaServiceImageTags">
    <vt:lpwstr/>
  </property>
</Properties>
</file>